
<file path=[Content_Types].xml><?xml version="1.0" encoding="utf-8"?>
<Types xmlns="http://schemas.openxmlformats.org/package/2006/content-types">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6"/>
  </p:normalViewPr>
  <p:slideViewPr>
    <p:cSldViewPr snapToGrid="0">
      <p:cViewPr varScale="1">
        <p:scale>
          <a:sx n="140" d="100"/>
          <a:sy n="140" d="100"/>
        </p:scale>
        <p:origin x="84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9485302e43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9485302e43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9485302e43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9485302e43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9485302e43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9485302e43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9485302e43_3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9485302e43_3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9485302e43_3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9485302e43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9485302e43_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9485302e43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9485302e43_3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9485302e43_3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9485302e43_3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9485302e43_3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9485302e43_3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9485302e43_3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9485302e43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9485302e4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9485302e43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9485302e4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9485302e43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9485302e4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9485302e43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9485302e43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9485302e43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9485302e4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485302e43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485302e43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9485302e43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9485302e4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4800" dirty="0"/>
              <a:t>United States COVID-19 Hospital Resource Forecasting</a:t>
            </a:r>
            <a:endParaRPr sz="4800" dirty="0"/>
          </a:p>
        </p:txBody>
      </p:sp>
      <p:sp>
        <p:nvSpPr>
          <p:cNvPr id="4" name="TextBox 3">
            <a:extLst>
              <a:ext uri="{FF2B5EF4-FFF2-40B4-BE49-F238E27FC236}">
                <a16:creationId xmlns:a16="http://schemas.microsoft.com/office/drawing/2014/main" id="{F327A3A2-9A23-D04D-A7D6-7E01FD7C88F6}"/>
              </a:ext>
            </a:extLst>
          </p:cNvPr>
          <p:cNvSpPr txBox="1"/>
          <p:nvPr/>
        </p:nvSpPr>
        <p:spPr>
          <a:xfrm>
            <a:off x="3146778" y="3336096"/>
            <a:ext cx="2850460" cy="1077218"/>
          </a:xfrm>
          <a:prstGeom prst="rect">
            <a:avLst/>
          </a:prstGeom>
          <a:noFill/>
        </p:spPr>
        <p:txBody>
          <a:bodyPr wrap="none" rtlCol="0">
            <a:spAutoFit/>
          </a:bodyPr>
          <a:lstStyle/>
          <a:p>
            <a:pPr algn="ctr"/>
            <a:r>
              <a:rPr lang="en-US" sz="3200" dirty="0"/>
              <a:t>By</a:t>
            </a:r>
          </a:p>
          <a:p>
            <a:pPr algn="ctr"/>
            <a:r>
              <a:rPr lang="en-US" sz="3200" dirty="0"/>
              <a:t>Jerad Williams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Forecasting time-series with ARIMA</a:t>
            </a:r>
            <a:endParaRPr/>
          </a:p>
        </p:txBody>
      </p:sp>
      <p:sp>
        <p:nvSpPr>
          <p:cNvPr id="108" name="Google Shape;108;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ARIMA consist of 2 terms </a:t>
            </a:r>
            <a:endParaRPr/>
          </a:p>
          <a:p>
            <a:pPr marL="914400" lvl="1" indent="-317500" algn="l" rtl="0">
              <a:spcBef>
                <a:spcPts val="0"/>
              </a:spcBef>
              <a:spcAft>
                <a:spcPts val="0"/>
              </a:spcAft>
              <a:buSzPts val="1400"/>
              <a:buChar char="○"/>
            </a:pPr>
            <a:r>
              <a:rPr lang="en-GB"/>
              <a:t>AR </a:t>
            </a:r>
            <a:endParaRPr/>
          </a:p>
          <a:p>
            <a:pPr marL="914400" lvl="1" indent="-317500" algn="l" rtl="0">
              <a:spcBef>
                <a:spcPts val="0"/>
              </a:spcBef>
              <a:spcAft>
                <a:spcPts val="0"/>
              </a:spcAft>
              <a:buSzPts val="1400"/>
              <a:buChar char="○"/>
            </a:pPr>
            <a:r>
              <a:rPr lang="en-GB"/>
              <a:t>MA</a:t>
            </a:r>
            <a:endParaRPr/>
          </a:p>
          <a:p>
            <a:pPr marL="457200" lvl="0" indent="-342900" algn="l" rtl="0">
              <a:spcBef>
                <a:spcPts val="0"/>
              </a:spcBef>
              <a:spcAft>
                <a:spcPts val="0"/>
              </a:spcAft>
              <a:buSzPts val="1800"/>
              <a:buChar char="●"/>
            </a:pPr>
            <a:r>
              <a:rPr lang="en-GB"/>
              <a:t>AR corresponds to the difference value. This is today's value minus yesterday's value or value-on-value change.</a:t>
            </a:r>
            <a:endParaRPr/>
          </a:p>
          <a:p>
            <a:pPr marL="457200" lvl="0" indent="-342900" algn="l" rtl="0">
              <a:spcBef>
                <a:spcPts val="0"/>
              </a:spcBef>
              <a:spcAft>
                <a:spcPts val="0"/>
              </a:spcAft>
              <a:buSzPts val="1800"/>
              <a:buChar char="●"/>
            </a:pPr>
            <a:r>
              <a:rPr lang="en-GB"/>
              <a:t>MA corresponds to moving average terms.</a:t>
            </a:r>
            <a:endParaRPr/>
          </a:p>
          <a:p>
            <a:pPr marL="457200" lvl="0" indent="-342900" algn="l" rtl="0">
              <a:spcBef>
                <a:spcPts val="0"/>
              </a:spcBef>
              <a:spcAft>
                <a:spcPts val="0"/>
              </a:spcAft>
              <a:buSzPts val="1800"/>
              <a:buChar char="●"/>
            </a:pPr>
            <a:r>
              <a:rPr lang="en-GB"/>
              <a:t>Three integers (p, d, q) are typically used to parametrize ARIMA models.</a:t>
            </a:r>
            <a:endParaRPr/>
          </a:p>
          <a:p>
            <a:pPr marL="914400" lvl="1" indent="-317500" algn="l" rtl="0">
              <a:spcBef>
                <a:spcPts val="0"/>
              </a:spcBef>
              <a:spcAft>
                <a:spcPts val="0"/>
              </a:spcAft>
              <a:buSzPts val="1400"/>
              <a:buChar char="○"/>
            </a:pPr>
            <a:r>
              <a:rPr lang="en-GB"/>
              <a:t>p: number of autoregressive terms (AR order)</a:t>
            </a:r>
            <a:endParaRPr/>
          </a:p>
          <a:p>
            <a:pPr marL="914400" lvl="1" indent="-317500" algn="l" rtl="0">
              <a:spcBef>
                <a:spcPts val="0"/>
              </a:spcBef>
              <a:spcAft>
                <a:spcPts val="0"/>
              </a:spcAft>
              <a:buSzPts val="1400"/>
              <a:buChar char="○"/>
            </a:pPr>
            <a:r>
              <a:rPr lang="en-GB"/>
              <a:t>d: number of non-seasonal differences (differencing order)</a:t>
            </a:r>
            <a:endParaRPr/>
          </a:p>
          <a:p>
            <a:pPr marL="914400" lvl="1" indent="-317500" algn="l" rtl="0">
              <a:spcBef>
                <a:spcPts val="0"/>
              </a:spcBef>
              <a:spcAft>
                <a:spcPts val="0"/>
              </a:spcAft>
              <a:buSzPts val="1400"/>
              <a:buChar char="○"/>
            </a:pPr>
            <a:r>
              <a:rPr lang="en-GB"/>
              <a:t>q: number of moving-average terms (MA order)</a:t>
            </a:r>
            <a:endParaRPr/>
          </a:p>
          <a:p>
            <a:pPr marL="457200" lvl="0" indent="-342900" algn="l" rtl="0">
              <a:spcBef>
                <a:spcPts val="0"/>
              </a:spcBef>
              <a:spcAft>
                <a:spcPts val="0"/>
              </a:spcAft>
              <a:buSzPts val="1800"/>
              <a:buChar char="●"/>
            </a:pPr>
            <a:r>
              <a:rPr lang="en-GB"/>
              <a:t>Best (p,d,q) are (2,2,2) with AIC = 1684.39</a:t>
            </a:r>
            <a:endParaRPr/>
          </a:p>
          <a:p>
            <a:pPr marL="0" lvl="0" indent="0" algn="l" rtl="0">
              <a:spcBef>
                <a:spcPts val="1600"/>
              </a:spcBef>
              <a:spcAft>
                <a:spcPts val="16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Model diagnosis</a:t>
            </a:r>
            <a:endParaRPr/>
          </a:p>
        </p:txBody>
      </p:sp>
      <p:sp>
        <p:nvSpPr>
          <p:cNvPr id="114" name="Google Shape;114;p23"/>
          <p:cNvSpPr txBox="1">
            <a:spLocks noGrp="1"/>
          </p:cNvSpPr>
          <p:nvPr>
            <p:ph type="body" idx="1"/>
          </p:nvPr>
        </p:nvSpPr>
        <p:spPr>
          <a:xfrm>
            <a:off x="311700" y="1152475"/>
            <a:ext cx="4260300" cy="34164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GB" sz="1500"/>
              <a:t>The Standardized Residual corresponds to random noise.</a:t>
            </a:r>
            <a:endParaRPr sz="1500"/>
          </a:p>
          <a:p>
            <a:pPr marL="457200" lvl="0" indent="-323850" algn="l" rtl="0">
              <a:spcBef>
                <a:spcPts val="0"/>
              </a:spcBef>
              <a:spcAft>
                <a:spcPts val="0"/>
              </a:spcAft>
              <a:buSzPts val="1500"/>
              <a:buChar char="●"/>
            </a:pPr>
            <a:r>
              <a:rPr lang="en-GB" sz="1500"/>
              <a:t>The Histogram suggests that the residuals have normal distribution.</a:t>
            </a:r>
            <a:endParaRPr sz="1500"/>
          </a:p>
          <a:p>
            <a:pPr marL="457200" lvl="0" indent="-323850" algn="l" rtl="0">
              <a:spcBef>
                <a:spcPts val="0"/>
              </a:spcBef>
              <a:spcAft>
                <a:spcPts val="0"/>
              </a:spcAft>
              <a:buSzPts val="1500"/>
              <a:buChar char="●"/>
            </a:pPr>
            <a:r>
              <a:rPr lang="en-GB" sz="1500"/>
              <a:t>The Normal Q-Q plot suggests that the theoretical and sample quantiles are very close to each other. The more close the sample quantiles to the line, the more normal their distribution will be. </a:t>
            </a:r>
            <a:endParaRPr sz="1500"/>
          </a:p>
          <a:p>
            <a:pPr marL="457200" lvl="0" indent="-323850" algn="l" rtl="0">
              <a:spcBef>
                <a:spcPts val="0"/>
              </a:spcBef>
              <a:spcAft>
                <a:spcPts val="0"/>
              </a:spcAft>
              <a:buSzPts val="1500"/>
              <a:buChar char="●"/>
            </a:pPr>
            <a:r>
              <a:rPr lang="en-GB" sz="1500"/>
              <a:t>The Correlogram has all autocorrelations of different lags in between the blue shaded area.</a:t>
            </a:r>
            <a:endParaRPr sz="1500"/>
          </a:p>
          <a:p>
            <a:pPr marL="0" lvl="0" indent="0" algn="l" rtl="0">
              <a:spcBef>
                <a:spcPts val="1600"/>
              </a:spcBef>
              <a:spcAft>
                <a:spcPts val="0"/>
              </a:spcAft>
              <a:buClr>
                <a:schemeClr val="dk1"/>
              </a:buClr>
              <a:buSzPts val="1100"/>
              <a:buFont typeface="Arial"/>
              <a:buNone/>
            </a:pPr>
            <a:endParaRPr/>
          </a:p>
          <a:p>
            <a:pPr marL="0" lvl="0" indent="0" algn="l" rtl="0">
              <a:spcBef>
                <a:spcPts val="1600"/>
              </a:spcBef>
              <a:spcAft>
                <a:spcPts val="1600"/>
              </a:spcAft>
              <a:buNone/>
            </a:pPr>
            <a:endParaRPr/>
          </a:p>
        </p:txBody>
      </p:sp>
      <p:pic>
        <p:nvPicPr>
          <p:cNvPr id="2" name="Picture 1">
            <a:extLst>
              <a:ext uri="{FF2B5EF4-FFF2-40B4-BE49-F238E27FC236}">
                <a16:creationId xmlns:a16="http://schemas.microsoft.com/office/drawing/2014/main" id="{8DC326E3-0C15-3C4E-82B0-A0525A6500C9}"/>
              </a:ext>
            </a:extLst>
          </p:cNvPr>
          <p:cNvPicPr>
            <a:picLocks noChangeAspect="1"/>
          </p:cNvPicPr>
          <p:nvPr/>
        </p:nvPicPr>
        <p:blipFill>
          <a:blip r:embed="rId3"/>
          <a:stretch>
            <a:fillRect/>
          </a:stretch>
        </p:blipFill>
        <p:spPr>
          <a:xfrm>
            <a:off x="4507992" y="1684326"/>
            <a:ext cx="4572000" cy="255700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Predicting values</a:t>
            </a:r>
            <a:endParaRPr/>
          </a:p>
        </p:txBody>
      </p:sp>
      <p:sp>
        <p:nvSpPr>
          <p:cNvPr id="121" name="Google Shape;121;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Model validation after 1st March 2020 was carried out</a:t>
            </a:r>
            <a:endParaRPr/>
          </a:p>
          <a:p>
            <a:pPr marL="457200" lvl="0" indent="-342900" algn="l" rtl="0">
              <a:spcBef>
                <a:spcPts val="0"/>
              </a:spcBef>
              <a:spcAft>
                <a:spcPts val="0"/>
              </a:spcAft>
              <a:buSzPts val="1800"/>
              <a:buChar char="●"/>
            </a:pPr>
            <a:r>
              <a:rPr lang="en-GB"/>
              <a:t>The  predicted values align really well with the observed values.</a:t>
            </a:r>
            <a:endParaRPr/>
          </a:p>
          <a:p>
            <a:pPr marL="457200" lvl="0" indent="-342900" algn="l" rtl="0">
              <a:spcBef>
                <a:spcPts val="0"/>
              </a:spcBef>
              <a:spcAft>
                <a:spcPts val="0"/>
              </a:spcAft>
              <a:buSzPts val="1800"/>
              <a:buChar char="●"/>
            </a:pPr>
            <a:r>
              <a:rPr lang="en-GB"/>
              <a:t>Mean squared error was also very close to zero.</a:t>
            </a:r>
            <a:endParaRPr/>
          </a:p>
          <a:p>
            <a:pPr marL="457200" lvl="0" indent="0" algn="l" rtl="0">
              <a:spcBef>
                <a:spcPts val="1600"/>
              </a:spcBef>
              <a:spcAft>
                <a:spcPts val="1600"/>
              </a:spcAft>
              <a:buNone/>
            </a:pPr>
            <a:endParaRPr/>
          </a:p>
        </p:txBody>
      </p:sp>
      <p:pic>
        <p:nvPicPr>
          <p:cNvPr id="6" name="Picture 5">
            <a:extLst>
              <a:ext uri="{FF2B5EF4-FFF2-40B4-BE49-F238E27FC236}">
                <a16:creationId xmlns:a16="http://schemas.microsoft.com/office/drawing/2014/main" id="{F359CA7A-D96D-FD4F-AB10-796FEA4778EA}"/>
              </a:ext>
            </a:extLst>
          </p:cNvPr>
          <p:cNvPicPr>
            <a:picLocks noChangeAspect="1"/>
          </p:cNvPicPr>
          <p:nvPr/>
        </p:nvPicPr>
        <p:blipFill>
          <a:blip r:embed="rId3"/>
          <a:stretch>
            <a:fillRect/>
          </a:stretch>
        </p:blipFill>
        <p:spPr>
          <a:xfrm>
            <a:off x="2075942" y="2308098"/>
            <a:ext cx="4992116" cy="256916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Predicting values</a:t>
            </a:r>
            <a:endParaRPr/>
          </a:p>
        </p:txBody>
      </p:sp>
      <p:sp>
        <p:nvSpPr>
          <p:cNvPr id="128" name="Google Shape;128;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predicted the requirements of the number of COVID-19 beds, ICU beds, and ventilators after 29th May 2020 with 95% confidence interval.</a:t>
            </a:r>
            <a:endParaRPr/>
          </a:p>
          <a:p>
            <a:pPr marL="0" lvl="0" indent="0" algn="l" rtl="0">
              <a:spcBef>
                <a:spcPts val="1600"/>
              </a:spcBef>
              <a:spcAft>
                <a:spcPts val="1600"/>
              </a:spcAft>
              <a:buNone/>
            </a:pPr>
            <a:endParaRPr/>
          </a:p>
        </p:txBody>
      </p:sp>
      <p:pic>
        <p:nvPicPr>
          <p:cNvPr id="2" name="Picture 1">
            <a:extLst>
              <a:ext uri="{FF2B5EF4-FFF2-40B4-BE49-F238E27FC236}">
                <a16:creationId xmlns:a16="http://schemas.microsoft.com/office/drawing/2014/main" id="{C03B4CCF-FC69-B046-9F9D-B6FBE3736FA8}"/>
              </a:ext>
            </a:extLst>
          </p:cNvPr>
          <p:cNvPicPr>
            <a:picLocks noChangeAspect="1"/>
          </p:cNvPicPr>
          <p:nvPr/>
        </p:nvPicPr>
        <p:blipFill>
          <a:blip r:embed="rId3"/>
          <a:stretch>
            <a:fillRect/>
          </a:stretch>
        </p:blipFill>
        <p:spPr>
          <a:xfrm>
            <a:off x="1504950" y="1896618"/>
            <a:ext cx="6134100" cy="31242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Forecasting time-series using SARIMA</a:t>
            </a:r>
            <a:endParaRPr/>
          </a:p>
        </p:txBody>
      </p:sp>
      <p:sp>
        <p:nvSpPr>
          <p:cNvPr id="135" name="Google Shape;135;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SARIMA stands for Seasonal Autoregressive Integrated Moving Average</a:t>
            </a:r>
            <a:endParaRPr/>
          </a:p>
          <a:p>
            <a:pPr marL="457200" lvl="0" indent="-342900" algn="l" rtl="0">
              <a:spcBef>
                <a:spcPts val="0"/>
              </a:spcBef>
              <a:spcAft>
                <a:spcPts val="0"/>
              </a:spcAft>
              <a:buSzPts val="1800"/>
              <a:buChar char="●"/>
            </a:pPr>
            <a:r>
              <a:rPr lang="en-GB"/>
              <a:t>Seasonal Elements</a:t>
            </a:r>
            <a:endParaRPr/>
          </a:p>
          <a:p>
            <a:pPr marL="914400" lvl="1" indent="-317500" algn="l" rtl="0">
              <a:spcBef>
                <a:spcPts val="0"/>
              </a:spcBef>
              <a:spcAft>
                <a:spcPts val="0"/>
              </a:spcAft>
              <a:buSzPts val="1400"/>
              <a:buChar char="○"/>
            </a:pPr>
            <a:r>
              <a:rPr lang="en-GB"/>
              <a:t>There are four seasonal elements that are not part of ARIMA that must be configured; they are:</a:t>
            </a:r>
            <a:endParaRPr/>
          </a:p>
          <a:p>
            <a:pPr marL="1371600" lvl="2" indent="-317500" algn="l" rtl="0">
              <a:spcBef>
                <a:spcPts val="0"/>
              </a:spcBef>
              <a:spcAft>
                <a:spcPts val="0"/>
              </a:spcAft>
              <a:buSzPts val="1400"/>
              <a:buChar char="■"/>
            </a:pPr>
            <a:r>
              <a:rPr lang="en-GB"/>
              <a:t>P: Seasonal autoregressive order.</a:t>
            </a:r>
            <a:endParaRPr/>
          </a:p>
          <a:p>
            <a:pPr marL="1371600" lvl="2" indent="-317500" algn="l" rtl="0">
              <a:spcBef>
                <a:spcPts val="0"/>
              </a:spcBef>
              <a:spcAft>
                <a:spcPts val="0"/>
              </a:spcAft>
              <a:buSzPts val="1400"/>
              <a:buChar char="■"/>
            </a:pPr>
            <a:r>
              <a:rPr lang="en-GB"/>
              <a:t>D: Seasonal difference order.</a:t>
            </a:r>
            <a:endParaRPr/>
          </a:p>
          <a:p>
            <a:pPr marL="1371600" lvl="2" indent="-317500" algn="l" rtl="0">
              <a:spcBef>
                <a:spcPts val="0"/>
              </a:spcBef>
              <a:spcAft>
                <a:spcPts val="0"/>
              </a:spcAft>
              <a:buSzPts val="1400"/>
              <a:buChar char="■"/>
            </a:pPr>
            <a:r>
              <a:rPr lang="en-GB"/>
              <a:t>Q: Seasonal moving average order.</a:t>
            </a:r>
            <a:endParaRPr/>
          </a:p>
          <a:p>
            <a:pPr marL="1371600" lvl="2" indent="-317500" algn="l" rtl="0">
              <a:spcBef>
                <a:spcPts val="0"/>
              </a:spcBef>
              <a:spcAft>
                <a:spcPts val="0"/>
              </a:spcAft>
              <a:buSzPts val="1400"/>
              <a:buChar char="■"/>
            </a:pPr>
            <a:r>
              <a:rPr lang="en-GB"/>
              <a:t>m: The number of time steps for a single seasonal period</a:t>
            </a:r>
            <a:endParaRPr/>
          </a:p>
          <a:p>
            <a:pPr marL="457200" lvl="0" indent="-342900" algn="l" rtl="0">
              <a:spcBef>
                <a:spcPts val="0"/>
              </a:spcBef>
              <a:spcAft>
                <a:spcPts val="0"/>
              </a:spcAft>
              <a:buSzPts val="1800"/>
              <a:buChar char="●"/>
            </a:pPr>
            <a:r>
              <a:rPr lang="en-GB"/>
              <a:t>Best (p,d,q) and (P,D,Q,m) found are SARIMA (1, 2, 2)x(0, 2, 2, 12)12 - AIC:1045.545</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Model diagnosis</a:t>
            </a:r>
            <a:endParaRPr/>
          </a:p>
        </p:txBody>
      </p:sp>
      <p:sp>
        <p:nvSpPr>
          <p:cNvPr id="141" name="Google Shape;141;p27"/>
          <p:cNvSpPr txBox="1">
            <a:spLocks noGrp="1"/>
          </p:cNvSpPr>
          <p:nvPr>
            <p:ph type="body" idx="1"/>
          </p:nvPr>
        </p:nvSpPr>
        <p:spPr>
          <a:xfrm>
            <a:off x="311700" y="1152475"/>
            <a:ext cx="4260300" cy="34164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GB" sz="1500"/>
              <a:t>The standardized residual  corresponding to random noise.</a:t>
            </a:r>
            <a:endParaRPr sz="1500"/>
          </a:p>
          <a:p>
            <a:pPr marL="457200" lvl="0" indent="-323850" algn="l" rtl="0">
              <a:spcBef>
                <a:spcPts val="0"/>
              </a:spcBef>
              <a:spcAft>
                <a:spcPts val="0"/>
              </a:spcAft>
              <a:buSzPts val="1500"/>
              <a:buChar char="●"/>
            </a:pPr>
            <a:r>
              <a:rPr lang="en-GB" sz="1500"/>
              <a:t>The histogram suggests that the residuals have normal distribution.</a:t>
            </a:r>
            <a:endParaRPr sz="1500"/>
          </a:p>
          <a:p>
            <a:pPr marL="457200" lvl="0" indent="-323850" algn="l" rtl="0">
              <a:spcBef>
                <a:spcPts val="0"/>
              </a:spcBef>
              <a:spcAft>
                <a:spcPts val="0"/>
              </a:spcAft>
              <a:buSzPts val="1500"/>
              <a:buChar char="●"/>
            </a:pPr>
            <a:r>
              <a:rPr lang="en-GB" sz="1500"/>
              <a:t>The Normal Q-Q plot suggests that the theoretical and sample quantiles are very close to each other. The more close the sample quantiles to the line, the more normal their distribution will be. </a:t>
            </a:r>
            <a:endParaRPr sz="1500"/>
          </a:p>
          <a:p>
            <a:pPr marL="457200" lvl="0" indent="-323850" algn="l" rtl="0">
              <a:spcBef>
                <a:spcPts val="0"/>
              </a:spcBef>
              <a:spcAft>
                <a:spcPts val="0"/>
              </a:spcAft>
              <a:buSzPts val="1500"/>
              <a:buChar char="●"/>
            </a:pPr>
            <a:r>
              <a:rPr lang="en-GB" sz="1500"/>
              <a:t>The correlogram has all autocorrelation of different lags in between the blue shaded area.</a:t>
            </a:r>
            <a:endParaRPr sz="1500"/>
          </a:p>
          <a:p>
            <a:pPr marL="0" lvl="0" indent="0" algn="l" rtl="0">
              <a:spcBef>
                <a:spcPts val="1600"/>
              </a:spcBef>
              <a:spcAft>
                <a:spcPts val="1600"/>
              </a:spcAft>
              <a:buNone/>
            </a:pPr>
            <a:endParaRPr/>
          </a:p>
        </p:txBody>
      </p:sp>
      <p:pic>
        <p:nvPicPr>
          <p:cNvPr id="2" name="Picture 1">
            <a:extLst>
              <a:ext uri="{FF2B5EF4-FFF2-40B4-BE49-F238E27FC236}">
                <a16:creationId xmlns:a16="http://schemas.microsoft.com/office/drawing/2014/main" id="{6A27A302-4C69-D644-9E1B-41E94631E44F}"/>
              </a:ext>
            </a:extLst>
          </p:cNvPr>
          <p:cNvPicPr>
            <a:picLocks noChangeAspect="1"/>
          </p:cNvPicPr>
          <p:nvPr/>
        </p:nvPicPr>
        <p:blipFill>
          <a:blip r:embed="rId3"/>
          <a:stretch>
            <a:fillRect/>
          </a:stretch>
        </p:blipFill>
        <p:spPr>
          <a:xfrm>
            <a:off x="4458779" y="1554481"/>
            <a:ext cx="4584637" cy="243090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Predicting values</a:t>
            </a:r>
            <a:endParaRPr/>
          </a:p>
        </p:txBody>
      </p:sp>
      <p:sp>
        <p:nvSpPr>
          <p:cNvPr id="148" name="Google Shape;148;p28"/>
          <p:cNvSpPr txBox="1">
            <a:spLocks noGrp="1"/>
          </p:cNvSpPr>
          <p:nvPr>
            <p:ph type="body" idx="1"/>
          </p:nvPr>
        </p:nvSpPr>
        <p:spPr>
          <a:xfrm>
            <a:off x="311700" y="1152475"/>
            <a:ext cx="42603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Validated the model by plotting the predicted values on the data after the 1st of March 2020.</a:t>
            </a:r>
            <a:endParaRPr/>
          </a:p>
          <a:p>
            <a:pPr marL="457200" lvl="0" indent="-342900" algn="l" rtl="0">
              <a:spcBef>
                <a:spcPts val="0"/>
              </a:spcBef>
              <a:spcAft>
                <a:spcPts val="0"/>
              </a:spcAft>
              <a:buSzPts val="1800"/>
              <a:buChar char="●"/>
            </a:pPr>
            <a:r>
              <a:rPr lang="en-GB"/>
              <a:t>Overall, our forecasts align with the true values very well.</a:t>
            </a:r>
            <a:endParaRPr/>
          </a:p>
          <a:p>
            <a:pPr marL="457200" lvl="0" indent="-342900" algn="l" rtl="0">
              <a:spcBef>
                <a:spcPts val="0"/>
              </a:spcBef>
              <a:spcAft>
                <a:spcPts val="0"/>
              </a:spcAft>
              <a:buSzPts val="1800"/>
              <a:buChar char="●"/>
            </a:pPr>
            <a:r>
              <a:rPr lang="en-GB"/>
              <a:t>However, we calculated the Mean-Squared Error 916.37 which is bigger than the ARIMA model, which implies that the ARIMA model is better than SARIMA.</a:t>
            </a:r>
            <a:endParaRPr/>
          </a:p>
        </p:txBody>
      </p:sp>
      <p:pic>
        <p:nvPicPr>
          <p:cNvPr id="2" name="Picture 1">
            <a:extLst>
              <a:ext uri="{FF2B5EF4-FFF2-40B4-BE49-F238E27FC236}">
                <a16:creationId xmlns:a16="http://schemas.microsoft.com/office/drawing/2014/main" id="{42862EEE-5364-E941-ADDC-DFD9A0A19C18}"/>
              </a:ext>
            </a:extLst>
          </p:cNvPr>
          <p:cNvPicPr>
            <a:picLocks noChangeAspect="1"/>
          </p:cNvPicPr>
          <p:nvPr/>
        </p:nvPicPr>
        <p:blipFill>
          <a:blip r:embed="rId3"/>
          <a:stretch>
            <a:fillRect/>
          </a:stretch>
        </p:blipFill>
        <p:spPr>
          <a:xfrm>
            <a:off x="4425696" y="1699386"/>
            <a:ext cx="4561182" cy="2333117"/>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Predicting values</a:t>
            </a:r>
            <a:endParaRPr/>
          </a:p>
        </p:txBody>
      </p:sp>
      <p:sp>
        <p:nvSpPr>
          <p:cNvPr id="155" name="Google Shape;155;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We predicted the requirements of the number of the bed after 29th May 2020 with 95% confidence interval.</a:t>
            </a:r>
            <a:endParaRPr/>
          </a:p>
        </p:txBody>
      </p:sp>
      <p:pic>
        <p:nvPicPr>
          <p:cNvPr id="2" name="Picture 1">
            <a:extLst>
              <a:ext uri="{FF2B5EF4-FFF2-40B4-BE49-F238E27FC236}">
                <a16:creationId xmlns:a16="http://schemas.microsoft.com/office/drawing/2014/main" id="{947DD293-CD91-8E48-867C-0BAB41BFBA79}"/>
              </a:ext>
            </a:extLst>
          </p:cNvPr>
          <p:cNvPicPr>
            <a:picLocks noChangeAspect="1"/>
          </p:cNvPicPr>
          <p:nvPr/>
        </p:nvPicPr>
        <p:blipFill>
          <a:blip r:embed="rId3"/>
          <a:stretch>
            <a:fillRect/>
          </a:stretch>
        </p:blipFill>
        <p:spPr>
          <a:xfrm>
            <a:off x="1294638" y="1994154"/>
            <a:ext cx="6560058" cy="301518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Agenda</a:t>
            </a:r>
            <a:endParaRPr/>
          </a:p>
        </p:txBody>
      </p:sp>
      <p:sp>
        <p:nvSpPr>
          <p:cNvPr id="60" name="Google Shape;60;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Problem statement</a:t>
            </a:r>
            <a:endParaRPr/>
          </a:p>
          <a:p>
            <a:pPr marL="457200" lvl="0" indent="-342900" algn="l" rtl="0">
              <a:spcBef>
                <a:spcPts val="0"/>
              </a:spcBef>
              <a:spcAft>
                <a:spcPts val="0"/>
              </a:spcAft>
              <a:buSzPts val="1800"/>
              <a:buChar char="●"/>
            </a:pPr>
            <a:r>
              <a:rPr lang="en-GB"/>
              <a:t>Hypothesis</a:t>
            </a:r>
            <a:endParaRPr/>
          </a:p>
          <a:p>
            <a:pPr marL="457200" lvl="0" indent="-342900" algn="l" rtl="0">
              <a:spcBef>
                <a:spcPts val="0"/>
              </a:spcBef>
              <a:spcAft>
                <a:spcPts val="0"/>
              </a:spcAft>
              <a:buSzPts val="1800"/>
              <a:buChar char="●"/>
            </a:pPr>
            <a:r>
              <a:rPr lang="en-GB"/>
              <a:t>Proposed approach</a:t>
            </a:r>
            <a:endParaRPr/>
          </a:p>
          <a:p>
            <a:pPr marL="457200" lvl="0" indent="-342900" algn="l" rtl="0">
              <a:spcBef>
                <a:spcPts val="0"/>
              </a:spcBef>
              <a:spcAft>
                <a:spcPts val="0"/>
              </a:spcAft>
              <a:buSzPts val="1800"/>
              <a:buChar char="●"/>
            </a:pPr>
            <a:r>
              <a:rPr lang="en-GB"/>
              <a:t>Data wrangling steps</a:t>
            </a:r>
            <a:endParaRPr/>
          </a:p>
          <a:p>
            <a:pPr marL="457200" lvl="0" indent="-342900" algn="l" rtl="0">
              <a:spcBef>
                <a:spcPts val="0"/>
              </a:spcBef>
              <a:spcAft>
                <a:spcPts val="0"/>
              </a:spcAft>
              <a:buSzPts val="1800"/>
              <a:buChar char="●"/>
            </a:pPr>
            <a:r>
              <a:rPr lang="en-GB"/>
              <a:t>Statistical data analysis</a:t>
            </a:r>
            <a:endParaRPr/>
          </a:p>
          <a:p>
            <a:pPr marL="457200" lvl="0" indent="-342900" algn="l" rtl="0">
              <a:spcBef>
                <a:spcPts val="0"/>
              </a:spcBef>
              <a:spcAft>
                <a:spcPts val="0"/>
              </a:spcAft>
              <a:buSzPts val="1800"/>
              <a:buChar char="●"/>
            </a:pPr>
            <a:r>
              <a:rPr lang="en-GB"/>
              <a:t>Forecasting time-series with ARIMA</a:t>
            </a:r>
            <a:endParaRPr/>
          </a:p>
          <a:p>
            <a:pPr marL="457200" lvl="0" indent="-342900" algn="l" rtl="0">
              <a:spcBef>
                <a:spcPts val="0"/>
              </a:spcBef>
              <a:spcAft>
                <a:spcPts val="0"/>
              </a:spcAft>
              <a:buSzPts val="1800"/>
              <a:buChar char="●"/>
            </a:pPr>
            <a:r>
              <a:rPr lang="en-GB"/>
              <a:t>Model diagnosis</a:t>
            </a:r>
            <a:endParaRPr/>
          </a:p>
          <a:p>
            <a:pPr marL="457200" lvl="0" indent="-342900" algn="l" rtl="0">
              <a:spcBef>
                <a:spcPts val="0"/>
              </a:spcBef>
              <a:spcAft>
                <a:spcPts val="0"/>
              </a:spcAft>
              <a:buSzPts val="1800"/>
              <a:buChar char="●"/>
            </a:pPr>
            <a:r>
              <a:rPr lang="en-GB"/>
              <a:t>Predicting values</a:t>
            </a:r>
            <a:endParaRPr/>
          </a:p>
          <a:p>
            <a:pPr marL="457200" lvl="0" indent="-342900" algn="l" rtl="0">
              <a:spcBef>
                <a:spcPts val="0"/>
              </a:spcBef>
              <a:spcAft>
                <a:spcPts val="0"/>
              </a:spcAft>
              <a:buSzPts val="1800"/>
              <a:buChar char="●"/>
            </a:pPr>
            <a:r>
              <a:rPr lang="en-GB"/>
              <a:t>Forecasting time-series with SARIMA</a:t>
            </a:r>
            <a:endParaRPr/>
          </a:p>
          <a:p>
            <a:pPr marL="457200" lvl="0" indent="-342900" algn="l" rtl="0">
              <a:spcBef>
                <a:spcPts val="0"/>
              </a:spcBef>
              <a:spcAft>
                <a:spcPts val="0"/>
              </a:spcAft>
              <a:buSzPts val="1800"/>
              <a:buChar char="●"/>
            </a:pPr>
            <a:r>
              <a:rPr lang="en-GB"/>
              <a:t>Model diagnosis</a:t>
            </a:r>
            <a:endParaRPr/>
          </a:p>
          <a:p>
            <a:pPr marL="457200" lvl="0" indent="-342900" algn="l" rtl="0">
              <a:spcBef>
                <a:spcPts val="0"/>
              </a:spcBef>
              <a:spcAft>
                <a:spcPts val="0"/>
              </a:spcAft>
              <a:buSzPts val="1800"/>
              <a:buChar char="●"/>
            </a:pPr>
            <a:r>
              <a:rPr lang="en-GB"/>
              <a:t>Predicting values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Problem</a:t>
            </a:r>
            <a:endParaRPr/>
          </a:p>
        </p:txBody>
      </p:sp>
      <p:sp>
        <p:nvSpPr>
          <p:cNvPr id="66" name="Google Shape;66;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During COVID-19 times, experts need to know the gap between expected and the existing resources. </a:t>
            </a:r>
            <a:endParaRPr/>
          </a:p>
          <a:p>
            <a:pPr marL="457200" lvl="0" indent="-342900" algn="l" rtl="0">
              <a:spcBef>
                <a:spcPts val="0"/>
              </a:spcBef>
              <a:spcAft>
                <a:spcPts val="0"/>
              </a:spcAft>
              <a:buSzPts val="1800"/>
              <a:buChar char="●"/>
            </a:pPr>
            <a:r>
              <a:rPr lang="en-GB"/>
              <a:t>By knowing this beforehand, they can work on their preparation strategies</a:t>
            </a:r>
            <a:endParaRPr/>
          </a:p>
          <a:p>
            <a:pPr marL="457200" lvl="0" indent="-342900" algn="l" rtl="0">
              <a:spcBef>
                <a:spcPts val="0"/>
              </a:spcBef>
              <a:spcAft>
                <a:spcPts val="0"/>
              </a:spcAft>
              <a:buSzPts val="1800"/>
              <a:buChar char="●"/>
            </a:pPr>
            <a:r>
              <a:rPr lang="en-GB"/>
              <a:t>By using time-series forecasting for predicting hospital bed use, need for intensive bed use and invasive ventilator use, we can achieve this goal.</a:t>
            </a:r>
            <a:endParaRPr/>
          </a:p>
          <a:p>
            <a:pPr marL="457200" lvl="0" indent="-342900" algn="l" rtl="0">
              <a:spcBef>
                <a:spcPts val="0"/>
              </a:spcBef>
              <a:spcAft>
                <a:spcPts val="0"/>
              </a:spcAft>
              <a:buSzPts val="1800"/>
              <a:buChar char="●"/>
            </a:pPr>
            <a:r>
              <a:rPr lang="en-GB"/>
              <a:t>Data used is from IHME (Institute for Health Metrics and Evaluation.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Hypothesis</a:t>
            </a:r>
            <a:endParaRPr/>
          </a:p>
        </p:txBody>
      </p:sp>
      <p:sp>
        <p:nvSpPr>
          <p:cNvPr id="72" name="Google Shape;72;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NULL Hypothesis (H0): Input time series is stationary</a:t>
            </a:r>
            <a:endParaRPr/>
          </a:p>
          <a:p>
            <a:pPr marL="457200" lvl="0" indent="-342900" algn="l" rtl="0">
              <a:spcBef>
                <a:spcPts val="0"/>
              </a:spcBef>
              <a:spcAft>
                <a:spcPts val="0"/>
              </a:spcAft>
              <a:buSzPts val="1800"/>
              <a:buChar char="●"/>
            </a:pPr>
            <a:r>
              <a:rPr lang="en-GB"/>
              <a:t>Alternate Hypothesis (H1): Input time series is non-stationary</a:t>
            </a:r>
            <a:endParaRPr/>
          </a:p>
          <a:p>
            <a:pPr marL="457200" lvl="0" indent="-342900" algn="l" rtl="0">
              <a:spcBef>
                <a:spcPts val="0"/>
              </a:spcBef>
              <a:spcAft>
                <a:spcPts val="0"/>
              </a:spcAft>
              <a:buSzPts val="1800"/>
              <a:buChar char="●"/>
            </a:pPr>
            <a:r>
              <a:rPr lang="en-GB"/>
              <a:t>The confidence level will be at 95%.</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Proposed approach</a:t>
            </a:r>
            <a:endParaRPr/>
          </a:p>
        </p:txBody>
      </p:sp>
      <p:sp>
        <p:nvSpPr>
          <p:cNvPr id="78" name="Google Shape;78;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IHME’s database has three columns for each dimension distributed by date</a:t>
            </a:r>
            <a:endParaRPr/>
          </a:p>
          <a:p>
            <a:pPr marL="914400" lvl="1" indent="-317500" algn="l" rtl="0">
              <a:spcBef>
                <a:spcPts val="0"/>
              </a:spcBef>
              <a:spcAft>
                <a:spcPts val="0"/>
              </a:spcAft>
              <a:buSzPts val="1400"/>
              <a:buChar char="○"/>
            </a:pPr>
            <a:r>
              <a:rPr lang="en-GB"/>
              <a:t>One represents mean </a:t>
            </a:r>
            <a:endParaRPr/>
          </a:p>
          <a:p>
            <a:pPr marL="914400" lvl="1" indent="-317500" algn="l" rtl="0">
              <a:spcBef>
                <a:spcPts val="0"/>
              </a:spcBef>
              <a:spcAft>
                <a:spcPts val="0"/>
              </a:spcAft>
              <a:buSzPts val="1400"/>
              <a:buChar char="○"/>
            </a:pPr>
            <a:r>
              <a:rPr lang="en-GB"/>
              <a:t>Second represents lower uncertainty bound</a:t>
            </a:r>
            <a:endParaRPr/>
          </a:p>
          <a:p>
            <a:pPr marL="914400" lvl="1" indent="-317500" algn="l" rtl="0">
              <a:spcBef>
                <a:spcPts val="0"/>
              </a:spcBef>
              <a:spcAft>
                <a:spcPts val="0"/>
              </a:spcAft>
              <a:buSzPts val="1400"/>
              <a:buChar char="○"/>
            </a:pPr>
            <a:r>
              <a:rPr lang="en-GB"/>
              <a:t>Third represents upper uncertainty bound</a:t>
            </a:r>
            <a:endParaRPr/>
          </a:p>
          <a:p>
            <a:pPr marL="457200" lvl="0" indent="-342900" algn="l" rtl="0">
              <a:spcBef>
                <a:spcPts val="0"/>
              </a:spcBef>
              <a:spcAft>
                <a:spcPts val="0"/>
              </a:spcAft>
              <a:buSzPts val="1800"/>
              <a:buChar char="●"/>
            </a:pPr>
            <a:r>
              <a:rPr lang="en-GB"/>
              <a:t>Techniques used:</a:t>
            </a:r>
            <a:endParaRPr/>
          </a:p>
          <a:p>
            <a:pPr marL="914400" lvl="1" indent="-317500" algn="l" rtl="0">
              <a:spcBef>
                <a:spcPts val="0"/>
              </a:spcBef>
              <a:spcAft>
                <a:spcPts val="0"/>
              </a:spcAft>
              <a:buSzPts val="1400"/>
              <a:buChar char="○"/>
            </a:pPr>
            <a:r>
              <a:rPr lang="en-GB"/>
              <a:t>ARIMA</a:t>
            </a:r>
            <a:endParaRPr/>
          </a:p>
          <a:p>
            <a:pPr marL="914400" lvl="1" indent="-317500" algn="l" rtl="0">
              <a:spcBef>
                <a:spcPts val="0"/>
              </a:spcBef>
              <a:spcAft>
                <a:spcPts val="0"/>
              </a:spcAft>
              <a:buSzPts val="1400"/>
              <a:buChar char="○"/>
            </a:pPr>
            <a:r>
              <a:rPr lang="en-GB"/>
              <a:t>SARIMAX </a:t>
            </a:r>
            <a:endParaRPr/>
          </a:p>
          <a:p>
            <a:pPr marL="457200" lvl="0" indent="-342900" algn="l" rtl="0">
              <a:spcBef>
                <a:spcPts val="0"/>
              </a:spcBef>
              <a:spcAft>
                <a:spcPts val="0"/>
              </a:spcAft>
              <a:buSzPts val="1800"/>
              <a:buChar char="●"/>
            </a:pPr>
            <a:r>
              <a:rPr lang="en-GB"/>
              <a:t>Evaluation strategies:</a:t>
            </a:r>
            <a:endParaRPr/>
          </a:p>
          <a:p>
            <a:pPr marL="914400" lvl="1" indent="-317500" algn="l" rtl="0">
              <a:spcBef>
                <a:spcPts val="0"/>
              </a:spcBef>
              <a:spcAft>
                <a:spcPts val="0"/>
              </a:spcAft>
              <a:buSzPts val="1400"/>
              <a:buChar char="○"/>
            </a:pPr>
            <a:r>
              <a:rPr lang="en-GB"/>
              <a:t>Comparison of observed data points and forecasts.</a:t>
            </a:r>
            <a:endParaRPr/>
          </a:p>
          <a:p>
            <a:pPr marL="914400" lvl="1" indent="-317500" algn="l" rtl="0">
              <a:spcBef>
                <a:spcPts val="0"/>
              </a:spcBef>
              <a:spcAft>
                <a:spcPts val="0"/>
              </a:spcAft>
              <a:buSzPts val="1400"/>
              <a:buChar char="○"/>
            </a:pPr>
            <a:r>
              <a:rPr lang="en-GB"/>
              <a:t>Usage of Mean Squared Error and Root Mean Squared Error</a:t>
            </a:r>
            <a:endParaRPr/>
          </a:p>
          <a:p>
            <a:pPr marL="914400" lvl="1" indent="-317500" algn="l" rtl="0">
              <a:spcBef>
                <a:spcPts val="0"/>
              </a:spcBef>
              <a:spcAft>
                <a:spcPts val="0"/>
              </a:spcAft>
              <a:buSzPts val="1400"/>
              <a:buChar char="○"/>
            </a:pPr>
            <a:r>
              <a:rPr lang="en-GB"/>
              <a:t>Usage of Q-Q plots</a:t>
            </a:r>
            <a:endParaRPr/>
          </a:p>
          <a:p>
            <a:pPr marL="914400" lvl="1" indent="-317500" algn="l" rtl="0">
              <a:spcBef>
                <a:spcPts val="0"/>
              </a:spcBef>
              <a:spcAft>
                <a:spcPts val="0"/>
              </a:spcAft>
              <a:buSzPts val="1400"/>
              <a:buChar char="○"/>
            </a:pPr>
            <a:r>
              <a:rPr lang="en-GB"/>
              <a:t>Checking the Akaike Information Criterion (AIC) value.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 Wrangling Steps</a:t>
            </a:r>
            <a:endParaRPr/>
          </a:p>
        </p:txBody>
      </p:sp>
      <p:sp>
        <p:nvSpPr>
          <p:cNvPr id="84" name="Google Shape;84;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Mean aggregation of mean columns by date </a:t>
            </a:r>
            <a:endParaRPr/>
          </a:p>
          <a:p>
            <a:pPr marL="457200" lvl="0" indent="-342900" algn="l" rtl="0">
              <a:spcBef>
                <a:spcPts val="0"/>
              </a:spcBef>
              <a:spcAft>
                <a:spcPts val="0"/>
              </a:spcAft>
              <a:buSzPts val="1800"/>
              <a:buChar char="●"/>
            </a:pPr>
            <a:r>
              <a:rPr lang="en-GB"/>
              <a:t>Summation of lower and upper uncertainty bound columns by date</a:t>
            </a:r>
            <a:endParaRPr/>
          </a:p>
          <a:p>
            <a:pPr marL="457200" lvl="0" indent="-342900" algn="l" rtl="0">
              <a:spcBef>
                <a:spcPts val="0"/>
              </a:spcBef>
              <a:spcAft>
                <a:spcPts val="0"/>
              </a:spcAft>
              <a:buSzPts val="1800"/>
              <a:buChar char="●"/>
            </a:pPr>
            <a:r>
              <a:rPr lang="en-GB"/>
              <a:t>Missing values imputation using mean if the distribution of corresponding column is normal, median if distribution is skewed. </a:t>
            </a:r>
            <a:endParaRPr/>
          </a:p>
          <a:p>
            <a:pPr marL="457200" lvl="0" indent="-342900" algn="l" rtl="0">
              <a:spcBef>
                <a:spcPts val="0"/>
              </a:spcBef>
              <a:spcAft>
                <a:spcPts val="0"/>
              </a:spcAft>
              <a:buSzPts val="1800"/>
              <a:buChar char="●"/>
            </a:pPr>
            <a:r>
              <a:rPr lang="en-GB"/>
              <a:t>Alternatively, MICE algo was also used for missing value imputation</a:t>
            </a:r>
            <a:endParaRPr/>
          </a:p>
          <a:p>
            <a:pPr marL="457200" lvl="0" indent="-342900" algn="l" rtl="0">
              <a:spcBef>
                <a:spcPts val="0"/>
              </a:spcBef>
              <a:spcAft>
                <a:spcPts val="0"/>
              </a:spcAft>
              <a:buSzPts val="1800"/>
              <a:buChar char="●"/>
            </a:pPr>
            <a:r>
              <a:rPr lang="en-GB"/>
              <a:t>For outlier manipulation, z-scores of all the values of a column are found and any z-scores above 3 or -3 are replaced with 3 and -3 respectively.</a:t>
            </a:r>
            <a:endParaRPr/>
          </a:p>
          <a:p>
            <a:pPr marL="457200" lvl="0" indent="-342900" algn="l" rtl="0">
              <a:spcBef>
                <a:spcPts val="0"/>
              </a:spcBef>
              <a:spcAft>
                <a:spcPts val="0"/>
              </a:spcAft>
              <a:buSzPts val="1800"/>
              <a:buChar char="●"/>
            </a:pPr>
            <a:r>
              <a:rPr lang="en-GB"/>
              <a:t>Alternatively, usage of box plot analysis can be done for outlier manipulation. All values above 96th percentile or below 4th percentile were replaced with 96th percentile value and 4th percentile value respectively.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Statistical Data Analysis</a:t>
            </a:r>
            <a:endParaRPr/>
          </a:p>
        </p:txBody>
      </p:sp>
      <p:sp>
        <p:nvSpPr>
          <p:cNvPr id="90" name="Google Shape;90;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Extraction of data frame into time-series</a:t>
            </a:r>
            <a:endParaRPr/>
          </a:p>
          <a:p>
            <a:pPr marL="914400" lvl="1" indent="-317500" algn="l" rtl="0">
              <a:spcBef>
                <a:spcPts val="0"/>
              </a:spcBef>
              <a:spcAft>
                <a:spcPts val="0"/>
              </a:spcAft>
              <a:buSzPts val="1400"/>
              <a:buChar char="○"/>
            </a:pPr>
            <a:r>
              <a:rPr lang="en-GB"/>
              <a:t>Converted all dimensions into time-series</a:t>
            </a:r>
            <a:endParaRPr/>
          </a:p>
          <a:p>
            <a:pPr marL="914400" lvl="1" indent="-317500" algn="l" rtl="0">
              <a:spcBef>
                <a:spcPts val="0"/>
              </a:spcBef>
              <a:spcAft>
                <a:spcPts val="0"/>
              </a:spcAft>
              <a:buSzPts val="1400"/>
              <a:buChar char="○"/>
            </a:pPr>
            <a:r>
              <a:rPr lang="en-GB"/>
              <a:t>Obtained plots of all time-series and saw their patterns. </a:t>
            </a:r>
            <a:endParaRPr/>
          </a:p>
          <a:p>
            <a:pPr marL="914400" lvl="1" indent="-317500" algn="l" rtl="0">
              <a:spcBef>
                <a:spcPts val="0"/>
              </a:spcBef>
              <a:spcAft>
                <a:spcPts val="0"/>
              </a:spcAft>
              <a:buSzPts val="1400"/>
              <a:buChar char="○"/>
            </a:pPr>
            <a:r>
              <a:rPr lang="en-GB"/>
              <a:t>Based on plots, we could infer that need of resources was 0 till Feb 2020 and began increasing after that.</a:t>
            </a:r>
            <a:endParaRPr/>
          </a:p>
          <a:p>
            <a:pPr marL="457200" lvl="0" indent="-342900" algn="l" rtl="0">
              <a:spcBef>
                <a:spcPts val="0"/>
              </a:spcBef>
              <a:spcAft>
                <a:spcPts val="0"/>
              </a:spcAft>
              <a:buSzPts val="1800"/>
              <a:buChar char="●"/>
            </a:pPr>
            <a:r>
              <a:rPr lang="en-GB"/>
              <a:t>Decomposing the time-series</a:t>
            </a:r>
            <a:endParaRPr/>
          </a:p>
          <a:p>
            <a:pPr marL="914400" lvl="1" indent="-317500" algn="l" rtl="0">
              <a:spcBef>
                <a:spcPts val="0"/>
              </a:spcBef>
              <a:spcAft>
                <a:spcPts val="0"/>
              </a:spcAft>
              <a:buSzPts val="1400"/>
              <a:buChar char="○"/>
            </a:pPr>
            <a:r>
              <a:rPr lang="en-GB"/>
              <a:t>The four components obtained after time-series decomposition were:</a:t>
            </a:r>
            <a:endParaRPr/>
          </a:p>
          <a:p>
            <a:pPr marL="1371600" lvl="2" indent="-317500" algn="l" rtl="0">
              <a:spcBef>
                <a:spcPts val="0"/>
              </a:spcBef>
              <a:spcAft>
                <a:spcPts val="0"/>
              </a:spcAft>
              <a:buSzPts val="1400"/>
              <a:buChar char="■"/>
            </a:pPr>
            <a:r>
              <a:rPr lang="en-GB"/>
              <a:t>Observed</a:t>
            </a:r>
            <a:endParaRPr/>
          </a:p>
          <a:p>
            <a:pPr marL="1371600" lvl="2" indent="-317500" algn="l" rtl="0">
              <a:spcBef>
                <a:spcPts val="0"/>
              </a:spcBef>
              <a:spcAft>
                <a:spcPts val="0"/>
              </a:spcAft>
              <a:buSzPts val="1400"/>
              <a:buChar char="■"/>
            </a:pPr>
            <a:r>
              <a:rPr lang="en-GB"/>
              <a:t>Trend</a:t>
            </a:r>
            <a:endParaRPr/>
          </a:p>
          <a:p>
            <a:pPr marL="1371600" lvl="2" indent="-317500" algn="l" rtl="0">
              <a:spcBef>
                <a:spcPts val="0"/>
              </a:spcBef>
              <a:spcAft>
                <a:spcPts val="0"/>
              </a:spcAft>
              <a:buSzPts val="1400"/>
              <a:buChar char="■"/>
            </a:pPr>
            <a:r>
              <a:rPr lang="en-GB"/>
              <a:t>Seasonal </a:t>
            </a:r>
            <a:endParaRPr/>
          </a:p>
          <a:p>
            <a:pPr marL="1371600" lvl="2" indent="-317500" algn="l" rtl="0">
              <a:spcBef>
                <a:spcPts val="0"/>
              </a:spcBef>
              <a:spcAft>
                <a:spcPts val="0"/>
              </a:spcAft>
              <a:buSzPts val="1400"/>
              <a:buChar char="■"/>
            </a:pPr>
            <a:r>
              <a:rPr lang="en-GB"/>
              <a:t>Residual</a:t>
            </a:r>
            <a:endParaRPr/>
          </a:p>
          <a:p>
            <a:pPr marL="914400" lvl="1" indent="-317500" algn="l" rtl="0">
              <a:spcBef>
                <a:spcPts val="0"/>
              </a:spcBef>
              <a:spcAft>
                <a:spcPts val="0"/>
              </a:spcAft>
              <a:buSzPts val="1400"/>
              <a:buChar char="○"/>
            </a:pPr>
            <a:r>
              <a:rPr lang="en-GB"/>
              <a:t>High amount of seasonality could be observed from the data</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Statistical Data Analysis</a:t>
            </a:r>
            <a:endParaRPr/>
          </a:p>
        </p:txBody>
      </p:sp>
      <p:sp>
        <p:nvSpPr>
          <p:cNvPr id="96" name="Google Shape;96;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Checking Stationarity</a:t>
            </a:r>
            <a:endParaRPr/>
          </a:p>
          <a:p>
            <a:pPr marL="914400" lvl="1" indent="-317500" algn="l" rtl="0">
              <a:spcBef>
                <a:spcPts val="0"/>
              </a:spcBef>
              <a:spcAft>
                <a:spcPts val="0"/>
              </a:spcAft>
              <a:buSzPts val="1400"/>
              <a:buChar char="○"/>
            </a:pPr>
            <a:r>
              <a:rPr lang="en-GB"/>
              <a:t>If a series satisfies following conditions, it is said to be stationary</a:t>
            </a:r>
            <a:endParaRPr/>
          </a:p>
          <a:p>
            <a:pPr marL="1371600" lvl="2" indent="-317500" algn="l" rtl="0">
              <a:spcBef>
                <a:spcPts val="0"/>
              </a:spcBef>
              <a:spcAft>
                <a:spcPts val="0"/>
              </a:spcAft>
              <a:buSzPts val="1400"/>
              <a:buChar char="■"/>
            </a:pPr>
            <a:r>
              <a:rPr lang="en-GB"/>
              <a:t>Constant mean</a:t>
            </a:r>
            <a:endParaRPr/>
          </a:p>
          <a:p>
            <a:pPr marL="1371600" lvl="2" indent="-317500" algn="l" rtl="0">
              <a:spcBef>
                <a:spcPts val="0"/>
              </a:spcBef>
              <a:spcAft>
                <a:spcPts val="0"/>
              </a:spcAft>
              <a:buSzPts val="1400"/>
              <a:buChar char="■"/>
            </a:pPr>
            <a:r>
              <a:rPr lang="en-GB"/>
              <a:t>Constant variance</a:t>
            </a:r>
            <a:endParaRPr/>
          </a:p>
          <a:p>
            <a:pPr marL="1371600" lvl="2" indent="-317500" algn="l" rtl="0">
              <a:spcBef>
                <a:spcPts val="0"/>
              </a:spcBef>
              <a:spcAft>
                <a:spcPts val="0"/>
              </a:spcAft>
              <a:buSzPts val="1400"/>
              <a:buChar char="■"/>
            </a:pPr>
            <a:r>
              <a:rPr lang="en-GB"/>
              <a:t>An autocovariance that doesn’t depend on time</a:t>
            </a:r>
            <a:endParaRPr/>
          </a:p>
          <a:p>
            <a:pPr marL="914400" lvl="1" indent="-317500" algn="l" rtl="0">
              <a:spcBef>
                <a:spcPts val="0"/>
              </a:spcBef>
              <a:spcAft>
                <a:spcPts val="0"/>
              </a:spcAft>
              <a:buSzPts val="1400"/>
              <a:buChar char="○"/>
            </a:pPr>
            <a:r>
              <a:rPr lang="en-GB"/>
              <a:t>Procedures used:</a:t>
            </a:r>
            <a:endParaRPr/>
          </a:p>
          <a:p>
            <a:pPr marL="1371600" lvl="2" indent="-317500" algn="l" rtl="0">
              <a:spcBef>
                <a:spcPts val="0"/>
              </a:spcBef>
              <a:spcAft>
                <a:spcPts val="0"/>
              </a:spcAft>
              <a:buSzPts val="1400"/>
              <a:buChar char="■"/>
            </a:pPr>
            <a:r>
              <a:rPr lang="en-GB"/>
              <a:t>Plotting rolling statistics</a:t>
            </a:r>
            <a:endParaRPr/>
          </a:p>
          <a:p>
            <a:pPr marL="1371600" lvl="2" indent="-317500" algn="l" rtl="0">
              <a:spcBef>
                <a:spcPts val="0"/>
              </a:spcBef>
              <a:spcAft>
                <a:spcPts val="0"/>
              </a:spcAft>
              <a:buSzPts val="1400"/>
              <a:buChar char="■"/>
            </a:pPr>
            <a:r>
              <a:rPr lang="en-GB"/>
              <a:t>Dickey-fuller statistics</a:t>
            </a:r>
            <a:endParaRPr/>
          </a:p>
          <a:p>
            <a:pPr marL="914400" lvl="1" indent="-317500" algn="l" rtl="0">
              <a:spcBef>
                <a:spcPts val="0"/>
              </a:spcBef>
              <a:spcAft>
                <a:spcPts val="0"/>
              </a:spcAft>
              <a:buSzPts val="1400"/>
              <a:buChar char="○"/>
            </a:pPr>
            <a:r>
              <a:rPr lang="en-GB"/>
              <a:t>To plot rolling averages, simple moving averages and exponential moving averages were used.</a:t>
            </a:r>
            <a:endParaRPr/>
          </a:p>
          <a:p>
            <a:pPr marL="914400" lvl="1" indent="-317500" algn="l" rtl="0">
              <a:spcBef>
                <a:spcPts val="0"/>
              </a:spcBef>
              <a:spcAft>
                <a:spcPts val="0"/>
              </a:spcAft>
              <a:buSzPts val="1400"/>
              <a:buChar char="○"/>
            </a:pPr>
            <a:r>
              <a:rPr lang="en-GB"/>
              <a:t>These plots were used to see which plot gave constant mean and variance and better Dickey-fuller statistics.</a:t>
            </a:r>
            <a:endParaRPr/>
          </a:p>
          <a:p>
            <a:pPr marL="914400" lvl="1" indent="-317500" algn="l" rtl="0">
              <a:spcBef>
                <a:spcPts val="0"/>
              </a:spcBef>
              <a:spcAft>
                <a:spcPts val="0"/>
              </a:spcAft>
              <a:buSzPts val="1400"/>
              <a:buChar char="○"/>
            </a:pPr>
            <a:r>
              <a:rPr lang="en-GB"/>
              <a:t>Subtracted the obtained series from the original series to obtain the stationary series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Statistical Data Analysis</a:t>
            </a:r>
            <a:endParaRPr/>
          </a:p>
        </p:txBody>
      </p:sp>
      <p:sp>
        <p:nvSpPr>
          <p:cNvPr id="102" name="Google Shape;102;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Checking stationarity</a:t>
            </a:r>
            <a:endParaRPr/>
          </a:p>
          <a:p>
            <a:pPr marL="914400" lvl="1" indent="-317500" algn="l" rtl="0">
              <a:spcBef>
                <a:spcPts val="0"/>
              </a:spcBef>
              <a:spcAft>
                <a:spcPts val="0"/>
              </a:spcAft>
              <a:buSzPts val="1400"/>
              <a:buChar char="○"/>
            </a:pPr>
            <a:r>
              <a:rPr lang="en-GB"/>
              <a:t>Checked for trend and seasonality components and if present, subtracted them from the original series since presence of both of them makes the series non-stationary</a:t>
            </a:r>
            <a:endParaRPr/>
          </a:p>
          <a:p>
            <a:pPr marL="914400" lvl="1" indent="-317500" algn="l" rtl="0">
              <a:spcBef>
                <a:spcPts val="0"/>
              </a:spcBef>
              <a:spcAft>
                <a:spcPts val="0"/>
              </a:spcAft>
              <a:buSzPts val="1400"/>
              <a:buChar char="○"/>
            </a:pPr>
            <a:r>
              <a:rPr lang="en-GB"/>
              <a:t>ARIMA converts non-stationary series to stationary, hence, no transformations are needed</a:t>
            </a:r>
            <a:endParaRPr/>
          </a:p>
          <a:p>
            <a:pPr marL="457200" lvl="0" indent="-342900" algn="l" rtl="0">
              <a:spcBef>
                <a:spcPts val="0"/>
              </a:spcBef>
              <a:spcAft>
                <a:spcPts val="0"/>
              </a:spcAft>
              <a:buSzPts val="1800"/>
              <a:buChar char="●"/>
            </a:pPr>
            <a:r>
              <a:rPr lang="en-GB"/>
              <a:t>Plotting ACF and PACF</a:t>
            </a:r>
            <a:endParaRPr/>
          </a:p>
          <a:p>
            <a:pPr marL="914400" lvl="1" indent="-317500" algn="l" rtl="0">
              <a:spcBef>
                <a:spcPts val="0"/>
              </a:spcBef>
              <a:spcAft>
                <a:spcPts val="0"/>
              </a:spcAft>
              <a:buSzPts val="1400"/>
              <a:buChar char="○"/>
            </a:pPr>
            <a:r>
              <a:rPr lang="en-GB"/>
              <a:t>Used ACF to find autocorrelation function with q lag</a:t>
            </a:r>
            <a:endParaRPr/>
          </a:p>
          <a:p>
            <a:pPr marL="914400" lvl="1" indent="-317500" algn="l" rtl="0">
              <a:spcBef>
                <a:spcPts val="0"/>
              </a:spcBef>
              <a:spcAft>
                <a:spcPts val="0"/>
              </a:spcAft>
              <a:buSzPts val="1400"/>
              <a:buChar char="○"/>
            </a:pPr>
            <a:r>
              <a:rPr lang="en-GB"/>
              <a:t>Used PACF to find partial autocorrelation function with p lag</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1027</Words>
  <Application>Microsoft Macintosh PowerPoint</Application>
  <PresentationFormat>On-screen Show (16:9)</PresentationFormat>
  <Paragraphs>117</Paragraphs>
  <Slides>17</Slides>
  <Notes>17</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17</vt:i4>
      </vt:variant>
    </vt:vector>
  </HeadingPairs>
  <TitlesOfParts>
    <vt:vector size="19" baseType="lpstr">
      <vt:lpstr>Arial</vt:lpstr>
      <vt:lpstr>Simple Light</vt:lpstr>
      <vt:lpstr>United States COVID-19 Hospital Resource Forecasting</vt:lpstr>
      <vt:lpstr>Agenda</vt:lpstr>
      <vt:lpstr>Problem</vt:lpstr>
      <vt:lpstr>Hypothesis</vt:lpstr>
      <vt:lpstr>Proposed approach</vt:lpstr>
      <vt:lpstr>Data Wrangling Steps</vt:lpstr>
      <vt:lpstr>Statistical Data Analysis</vt:lpstr>
      <vt:lpstr>Statistical Data Analysis</vt:lpstr>
      <vt:lpstr>Statistical Data Analysis</vt:lpstr>
      <vt:lpstr>Forecasting time-series with ARIMA</vt:lpstr>
      <vt:lpstr>Model diagnosis</vt:lpstr>
      <vt:lpstr>Predicting values</vt:lpstr>
      <vt:lpstr>Predicting values</vt:lpstr>
      <vt:lpstr>Forecasting time-series using SARIMA</vt:lpstr>
      <vt:lpstr>Model diagnosis</vt:lpstr>
      <vt:lpstr>Predicting values</vt:lpstr>
      <vt:lpstr>Predicting values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United States COVID-19 Hospital Resource Forecasting</dc:title>
  <cp:lastModifiedBy>Microsoft Office User</cp:lastModifiedBy>
  <cp:revision>2</cp:revision>
  <dcterms:modified xsi:type="dcterms:W3CDTF">2020-10-18T05:26:53Z</dcterms:modified>
</cp:coreProperties>
</file>